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260" r:id="rId5"/>
    <p:sldId id="262" r:id="rId6"/>
    <p:sldId id="263" r:id="rId7"/>
    <p:sldId id="264" r:id="rId8"/>
    <p:sldId id="265" r:id="rId9"/>
    <p:sldId id="261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4/21/2020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‹Nr.›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="">
      <p:transition spd="slow" advTm="6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4/21/2020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="">
      <p:transition spd="slow" advTm="6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4/21/2020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="">
      <p:transition spd="slow" advTm="6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4/21/2020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="">
      <p:transition spd="slow" advTm="6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-&#10;überschrif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4/21/2020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="">
      <p:transition spd="slow" advTm="6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4/21/2020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="">
      <p:transition spd="slow" advTm="6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4/21/2020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="">
      <p:transition spd="slow" advTm="6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4/21/2020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="">
      <p:transition spd="slow" advTm="6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4/21/2020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="">
      <p:transition spd="slow" advTm="6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4/21/2020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="">
      <p:transition spd="slow" advTm="6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4/21/2020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="">
      <p:transition spd="slow" advTm="6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4/21/2020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="">
      <p:transition spd="slow" advTm="6000"/>
    </mc:Fallback>
  </mc:AlternateConten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A2E4ADE-220C-42D9-9C80-86F7DB33278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br>
              <a:rPr lang="de-DE" sz="1050" dirty="0"/>
            </a:br>
            <a:endParaRPr lang="de-DE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C0E43A17-B907-4B8F-9C65-8CFED78F47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2224" y="1540249"/>
            <a:ext cx="7487551" cy="2346431"/>
          </a:xfrm>
        </p:spPr>
        <p:txBody>
          <a:bodyPr>
            <a:normAutofit fontScale="62500" lnSpcReduction="20000"/>
          </a:bodyPr>
          <a:lstStyle/>
          <a:p>
            <a:r>
              <a:rPr lang="de-DE" sz="12800" b="1" dirty="0"/>
              <a:t>„Deutschland summt“</a:t>
            </a:r>
          </a:p>
        </p:txBody>
      </p:sp>
    </p:spTree>
    <p:extLst>
      <p:ext uri="{BB962C8B-B14F-4D97-AF65-F5344CB8AC3E}">
        <p14:creationId xmlns:p14="http://schemas.microsoft.com/office/powerpoint/2010/main" val="254681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="">
      <p:transition spd="slow" advTm="6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0B63F8-F097-4BBF-A621-84F086FABD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6000" dirty="0"/>
              <a:t>Wildbiene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7D2A781-094A-42BB-8FA9-34F65EFB24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e-DE" dirty="0"/>
          </a:p>
          <a:p>
            <a:r>
              <a:rPr lang="de-DE" dirty="0"/>
              <a:t>Leben solitär</a:t>
            </a:r>
          </a:p>
          <a:p>
            <a:endParaRPr lang="de-DE" dirty="0"/>
          </a:p>
          <a:p>
            <a:r>
              <a:rPr lang="de-DE" dirty="0"/>
              <a:t>mit Mundwerkzeugen keine Verteidigung möglich</a:t>
            </a:r>
          </a:p>
          <a:p>
            <a:endParaRPr lang="de-DE" dirty="0"/>
          </a:p>
          <a:p>
            <a:r>
              <a:rPr lang="de-DE" dirty="0"/>
              <a:t>Mundwerkzeuge nehmen Nektar auf</a:t>
            </a:r>
          </a:p>
          <a:p>
            <a:endParaRPr lang="de-DE" dirty="0"/>
          </a:p>
          <a:p>
            <a:r>
              <a:rPr lang="de-DE" dirty="0"/>
              <a:t>Eiablage in hohlen Pflanzenstängeln oder Erdlöchern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C707D017-D018-40C6-95C7-CEA9135CFF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8415" y="2743200"/>
            <a:ext cx="3429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073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="">
      <p:transition spd="slow" advTm="6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022ED1C-42DF-43A8-9B7B-D855F69970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6000" dirty="0"/>
              <a:t>Aurorafalter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940F180-ADD7-4F41-9327-9AD952C9CB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286000"/>
            <a:ext cx="9173361" cy="3581400"/>
          </a:xfrm>
        </p:spPr>
        <p:txBody>
          <a:bodyPr/>
          <a:lstStyle/>
          <a:p>
            <a:endParaRPr lang="de-DE" dirty="0"/>
          </a:p>
          <a:p>
            <a:r>
              <a:rPr lang="de-DE" dirty="0"/>
              <a:t>Raupen = Wildfrüchte, Kräuter, Blüten</a:t>
            </a:r>
          </a:p>
          <a:p>
            <a:endParaRPr lang="de-DE" dirty="0"/>
          </a:p>
          <a:p>
            <a:r>
              <a:rPr lang="de-DE" dirty="0"/>
              <a:t>Erwachsene Tiere = Kräuter, Sträucher, Blüten</a:t>
            </a:r>
          </a:p>
          <a:p>
            <a:endParaRPr lang="de-DE" dirty="0"/>
          </a:p>
          <a:p>
            <a:r>
              <a:rPr lang="de-DE" dirty="0"/>
              <a:t>Eiablage an Blütenstiele der Raupenfutterpflanzen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pPr marL="0" indent="0">
              <a:buNone/>
            </a:pPr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E64C3B84-C67F-49F8-A5DC-17011E4BEC5E}"/>
              </a:ext>
            </a:extLst>
          </p:cNvPr>
          <p:cNvSpPr txBox="1"/>
          <p:nvPr/>
        </p:nvSpPr>
        <p:spPr>
          <a:xfrm>
            <a:off x="5603845" y="1937857"/>
            <a:ext cx="41693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0B246505-3B70-4BE4-A498-13505AECD8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0196" y="3650085"/>
            <a:ext cx="3785956" cy="2522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660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="">
      <p:transition spd="slow" advTm="6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DCE168A-0361-474E-965E-9312CC03F0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6000" dirty="0"/>
              <a:t>Kleines Wiesenvögelchen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5851A88-B97C-4369-B9F6-9396D6D64A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  <a:p>
            <a:r>
              <a:rPr lang="de-DE" dirty="0"/>
              <a:t>Raupen = Süßgrasarten</a:t>
            </a:r>
          </a:p>
          <a:p>
            <a:endParaRPr lang="de-DE" dirty="0"/>
          </a:p>
          <a:p>
            <a:r>
              <a:rPr lang="de-DE" dirty="0"/>
              <a:t>Erwachsene Tiere =  Wiesenkräuter</a:t>
            </a:r>
          </a:p>
          <a:p>
            <a:endParaRPr lang="de-DE" dirty="0"/>
          </a:p>
          <a:p>
            <a:r>
              <a:rPr lang="de-DE" dirty="0"/>
              <a:t>Eiablage nähe Boden an Trockenen Stängeln</a:t>
            </a:r>
          </a:p>
          <a:p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B5A27A4C-5CD1-4325-B597-A085171C70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2488" y="3801029"/>
            <a:ext cx="3556757" cy="2371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51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="">
      <p:transition spd="slow" advTm="6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D63AA1-ED87-4D14-ADAA-1C8E9F132B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6000" dirty="0"/>
              <a:t>Feldgrille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1AE7113-9871-4CFC-8321-0633732F8A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  <a:p>
            <a:r>
              <a:rPr lang="de-DE" dirty="0"/>
              <a:t>glänzend schwarz</a:t>
            </a:r>
          </a:p>
          <a:p>
            <a:endParaRPr lang="de-DE" dirty="0"/>
          </a:p>
          <a:p>
            <a:r>
              <a:rPr lang="de-DE" dirty="0"/>
              <a:t>beißendkauende Mundwerkzeuge und </a:t>
            </a:r>
            <a:r>
              <a:rPr lang="de-DE" dirty="0" err="1"/>
              <a:t>Tupfrüssel</a:t>
            </a:r>
            <a:endParaRPr lang="de-DE" dirty="0"/>
          </a:p>
          <a:p>
            <a:endParaRPr lang="de-DE" dirty="0"/>
          </a:p>
          <a:p>
            <a:r>
              <a:rPr lang="de-DE" dirty="0"/>
              <a:t>Aufnahme von flüssiger, tierischer und pflanzlicher Nahrung</a:t>
            </a:r>
          </a:p>
          <a:p>
            <a:endParaRPr lang="de-DE" dirty="0"/>
          </a:p>
          <a:p>
            <a:r>
              <a:rPr lang="de-DE" dirty="0"/>
              <a:t>Eiablage unter Steinen und Erdschollen</a:t>
            </a:r>
          </a:p>
          <a:p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F6559249-D4CC-4832-8C0E-01505A7E978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955"/>
          <a:stretch/>
        </p:blipFill>
        <p:spPr>
          <a:xfrm>
            <a:off x="8590327" y="4289415"/>
            <a:ext cx="3155745" cy="2027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010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="">
      <p:transition spd="slow" advTm="6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CEF20E9-777C-492D-B252-0A3B916784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6000" dirty="0"/>
              <a:t>Wespenspinne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2E3F86D-660D-48E6-8EDD-5DA4234406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  <a:p>
            <a:r>
              <a:rPr lang="de-DE" dirty="0"/>
              <a:t>ernähren sich von verschiedenen Insekten</a:t>
            </a:r>
          </a:p>
          <a:p>
            <a:endParaRPr lang="de-DE" dirty="0"/>
          </a:p>
          <a:p>
            <a:r>
              <a:rPr lang="de-DE" dirty="0"/>
              <a:t>befestigen die Spinnfäden an stabilen Gräsern, Sträuchern </a:t>
            </a:r>
          </a:p>
          <a:p>
            <a:endParaRPr lang="de-DE" dirty="0"/>
          </a:p>
          <a:p>
            <a:r>
              <a:rPr lang="de-DE" dirty="0"/>
              <a:t>Eiablage nah des Spinnennetzes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BE7F9D53-D509-4ED3-833C-6483B7B198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2272" y="4074375"/>
            <a:ext cx="3152469" cy="2097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295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="">
      <p:transition spd="slow" advTm="6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4E6075E-BFF9-40B8-8FF9-EA9474E65E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Blatthornkäfer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FB8B6DB-A25C-4AF1-9D0F-54ACDA33DF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ausschließliche Ernährung durch Pflanzen ►Blüten, Samen, Stängel, Wurzeln und viele andere Pflanzenteile</a:t>
            </a:r>
          </a:p>
          <a:p>
            <a:endParaRPr lang="de-DE" dirty="0"/>
          </a:p>
          <a:p>
            <a:r>
              <a:rPr lang="de-DE" dirty="0"/>
              <a:t>teilweise auch Käfer, die sich von anderen Insekten ernähren</a:t>
            </a:r>
          </a:p>
          <a:p>
            <a:endParaRPr lang="de-DE" dirty="0"/>
          </a:p>
          <a:p>
            <a:r>
              <a:rPr lang="de-DE" dirty="0"/>
              <a:t>Platzierung der meisten Eier dort, wo die daraus schlüpfenden Larven Futter vorfinden 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23B81038-CD33-40E5-9BCC-EC759CE885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229" b="6821"/>
          <a:stretch/>
        </p:blipFill>
        <p:spPr>
          <a:xfrm>
            <a:off x="9127223" y="4728595"/>
            <a:ext cx="2611772" cy="1712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458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="">
      <p:transition spd="slow" advTm="6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7D2A446-8296-48CA-A34E-3F0CA98ADF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Wanzen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DB68C22-A0B5-4927-A437-2DFAEACAAB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e-DE" dirty="0"/>
          </a:p>
          <a:p>
            <a:r>
              <a:rPr lang="de-DE" dirty="0"/>
              <a:t>hauptsächlich </a:t>
            </a:r>
            <a:r>
              <a:rPr lang="de-DE" dirty="0" err="1"/>
              <a:t>Pflanzensäftesauger</a:t>
            </a:r>
            <a:r>
              <a:rPr lang="de-DE" dirty="0"/>
              <a:t> ►jedoch auch eine Reihe von räuberisch lebenden Arten</a:t>
            </a:r>
          </a:p>
          <a:p>
            <a:endParaRPr lang="de-DE" dirty="0"/>
          </a:p>
          <a:p>
            <a:r>
              <a:rPr lang="de-DE" dirty="0"/>
              <a:t>je nach Art Ablage der Eier über einen speziellen Legeapparat, dem sogenannten </a:t>
            </a:r>
            <a:r>
              <a:rPr lang="de-DE" dirty="0" err="1"/>
              <a:t>Ovipositor</a:t>
            </a:r>
            <a:endParaRPr lang="de-DE" dirty="0"/>
          </a:p>
          <a:p>
            <a:endParaRPr lang="de-DE" dirty="0"/>
          </a:p>
          <a:p>
            <a:r>
              <a:rPr lang="de-DE" dirty="0"/>
              <a:t>mit Legeapparat Einstechen der Eier in Pflanzenteile oder auch in die Erde</a:t>
            </a:r>
          </a:p>
          <a:p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6C5A043A-3CB7-40F2-B5E4-C96EB5A0005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85" t="10720" r="24082" b="16079"/>
          <a:stretch/>
        </p:blipFill>
        <p:spPr>
          <a:xfrm>
            <a:off x="9927446" y="4949504"/>
            <a:ext cx="1785907" cy="1342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381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="">
      <p:transition spd="slow" advTm="6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7CDD8AD-2CFE-4AA3-B90A-48F8E314D2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Quellen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282975B-8A52-4A88-A7D2-2A0E3842B7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285999"/>
            <a:ext cx="9601200" cy="4702029"/>
          </a:xfrm>
        </p:spPr>
        <p:txBody>
          <a:bodyPr>
            <a:normAutofit/>
          </a:bodyPr>
          <a:lstStyle/>
          <a:p>
            <a:r>
              <a:rPr lang="de-DE" dirty="0"/>
              <a:t>https://www.mdr.de/wissen/umwelt/bestaeubung-102-resimage_v-variantBig1x1_w-1024.jpg?version=11255</a:t>
            </a:r>
          </a:p>
          <a:p>
            <a:r>
              <a:rPr lang="de-DE" dirty="0"/>
              <a:t>https://nrw.nabu.de/imperia/md/nabu/images/regional/nrw/arten/tiere/insekten/schmetterlinge/140808-aurorafalter-roland-kleinstueck-680.jpeg</a:t>
            </a:r>
          </a:p>
          <a:p>
            <a:r>
              <a:rPr lang="de-DE" dirty="0"/>
              <a:t>https://lh3.googleusercontent.com/proxy/XSXetgF7HE3lJ5CfpIDUWQ01kwxmojpLzFVH2-h8qoZJyqjxZBvln5rHpLRIofVahCf0xcYHz5En3EP2DuxJRq1b1y34ug2B2ZZnNFF0Tg</a:t>
            </a:r>
          </a:p>
          <a:p>
            <a:r>
              <a:rPr lang="de-DE" dirty="0"/>
              <a:t>https://www.umweltnetz-schweiz.ch/media/k2/items/cache/ae4bbf432d7a347a7d7b6f051b071f94_XL.jpg</a:t>
            </a:r>
          </a:p>
          <a:p>
            <a:r>
              <a:rPr lang="de-DE" dirty="0"/>
              <a:t>https://nrw.nabu.de/imperia/md/nabu/images/regional/nrw/arten/tiere/spinnen/141006-wespenspinne-4-dennis-wolter-680.jpeg</a:t>
            </a:r>
          </a:p>
          <a:p>
            <a:r>
              <a:rPr lang="de-DE" dirty="0"/>
              <a:t>https://www.plantopedia.de/wp-content/uploads/2020/01/waldmaik%C3%A4fer-wiki.jpg</a:t>
            </a:r>
          </a:p>
        </p:txBody>
      </p:sp>
    </p:spTree>
    <p:extLst>
      <p:ext uri="{BB962C8B-B14F-4D97-AF65-F5344CB8AC3E}">
        <p14:creationId xmlns:p14="http://schemas.microsoft.com/office/powerpoint/2010/main" val="1624215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="">
      <p:transition spd="slow" advTm="6000"/>
    </mc:Fallback>
  </mc:AlternateContent>
</p:sld>
</file>

<file path=ppt/theme/theme1.xml><?xml version="1.0" encoding="utf-8"?>
<a:theme xmlns:a="http://schemas.openxmlformats.org/drawingml/2006/main" name="Ausschnitt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TM10001105[[fn=Ernte]]</Template>
  <TotalTime>0</TotalTime>
  <Words>312</Words>
  <Application>Microsoft Office PowerPoint</Application>
  <PresentationFormat>Breitbild</PresentationFormat>
  <Paragraphs>71</Paragraphs>
  <Slides>9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2" baseType="lpstr">
      <vt:lpstr>Franklin Gothic Book</vt:lpstr>
      <vt:lpstr>Wingdings</vt:lpstr>
      <vt:lpstr>Ausschnitt</vt:lpstr>
      <vt:lpstr> </vt:lpstr>
      <vt:lpstr>Wildbiene </vt:lpstr>
      <vt:lpstr>Aurorafalter</vt:lpstr>
      <vt:lpstr>Kleines Wiesenvögelchen</vt:lpstr>
      <vt:lpstr>Feldgrille</vt:lpstr>
      <vt:lpstr>Wespenspinne</vt:lpstr>
      <vt:lpstr>Blatthornkäfer</vt:lpstr>
      <vt:lpstr>Wanzen</vt:lpstr>
      <vt:lpstr>Quellen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karlg</dc:creator>
  <cp:lastModifiedBy>karlg</cp:lastModifiedBy>
  <cp:revision>24</cp:revision>
  <dcterms:created xsi:type="dcterms:W3CDTF">2020-03-20T11:40:48Z</dcterms:created>
  <dcterms:modified xsi:type="dcterms:W3CDTF">2020-04-21T20:34:57Z</dcterms:modified>
</cp:coreProperties>
</file>